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0"/>
  </p:notesMasterIdLst>
  <p:sldIdLst>
    <p:sldId id="275" r:id="rId2"/>
    <p:sldId id="283" r:id="rId3"/>
    <p:sldId id="288" r:id="rId4"/>
    <p:sldId id="287" r:id="rId5"/>
    <p:sldId id="277" r:id="rId6"/>
    <p:sldId id="285" r:id="rId7"/>
    <p:sldId id="278" r:id="rId8"/>
    <p:sldId id="284" r:id="rId9"/>
    <p:sldId id="279" r:id="rId10"/>
    <p:sldId id="280" r:id="rId11"/>
    <p:sldId id="281" r:id="rId12"/>
    <p:sldId id="282" r:id="rId13"/>
    <p:sldId id="286" r:id="rId14"/>
    <p:sldId id="273" r:id="rId15"/>
    <p:sldId id="276" r:id="rId16"/>
    <p:sldId id="274" r:id="rId17"/>
    <p:sldId id="261" r:id="rId18"/>
    <p:sldId id="268" r:id="rId19"/>
    <p:sldId id="269" r:id="rId20"/>
    <p:sldId id="270" r:id="rId21"/>
    <p:sldId id="272" r:id="rId22"/>
    <p:sldId id="263" r:id="rId23"/>
    <p:sldId id="271" r:id="rId24"/>
    <p:sldId id="265" r:id="rId25"/>
    <p:sldId id="257" r:id="rId26"/>
    <p:sldId id="258" r:id="rId27"/>
    <p:sldId id="259" r:id="rId28"/>
    <p:sldId id="260" r:id="rId29"/>
  </p:sldIdLst>
  <p:sldSz cx="11274425" cy="521176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2" userDrawn="1">
          <p15:clr>
            <a:srgbClr val="A4A3A4"/>
          </p15:clr>
        </p15:guide>
        <p15:guide id="2" pos="3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67"/>
    <p:restoredTop sz="93598"/>
  </p:normalViewPr>
  <p:slideViewPr>
    <p:cSldViewPr snapToGrid="0" snapToObjects="1" showGuides="1">
      <p:cViewPr>
        <p:scale>
          <a:sx n="143" d="100"/>
          <a:sy n="143" d="100"/>
        </p:scale>
        <p:origin x="1600" y="976"/>
      </p:cViewPr>
      <p:guideLst>
        <p:guide orient="horz" pos="1642"/>
        <p:guide pos="35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A1DBC-3462-A74D-B598-84D1D019740B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1143000"/>
            <a:ext cx="6677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BA4AA-099D-6847-84E5-5CABD59B94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08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1143000"/>
            <a:ext cx="66770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ABA4AA-099D-6847-84E5-5CABD59B945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65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9303" y="852944"/>
            <a:ext cx="8455819" cy="1814466"/>
          </a:xfrm>
        </p:spPr>
        <p:txBody>
          <a:bodyPr anchor="b"/>
          <a:lstStyle>
            <a:lvl1pPr algn="ctr">
              <a:defRPr sz="4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9303" y="2737382"/>
            <a:ext cx="8455819" cy="1258303"/>
          </a:xfrm>
        </p:spPr>
        <p:txBody>
          <a:bodyPr/>
          <a:lstStyle>
            <a:lvl1pPr marL="0" indent="0" algn="ctr">
              <a:buNone/>
              <a:defRPr sz="1824"/>
            </a:lvl1pPr>
            <a:lvl2pPr marL="347472" indent="0" algn="ctr">
              <a:buNone/>
              <a:defRPr sz="1520"/>
            </a:lvl2pPr>
            <a:lvl3pPr marL="694944" indent="0" algn="ctr">
              <a:buNone/>
              <a:defRPr sz="1368"/>
            </a:lvl3pPr>
            <a:lvl4pPr marL="1042416" indent="0" algn="ctr">
              <a:buNone/>
              <a:defRPr sz="1216"/>
            </a:lvl4pPr>
            <a:lvl5pPr marL="1389888" indent="0" algn="ctr">
              <a:buNone/>
              <a:defRPr sz="1216"/>
            </a:lvl5pPr>
            <a:lvl6pPr marL="1737360" indent="0" algn="ctr">
              <a:buNone/>
              <a:defRPr sz="1216"/>
            </a:lvl6pPr>
            <a:lvl7pPr marL="2084832" indent="0" algn="ctr">
              <a:buNone/>
              <a:defRPr sz="1216"/>
            </a:lvl7pPr>
            <a:lvl8pPr marL="2432304" indent="0" algn="ctr">
              <a:buNone/>
              <a:defRPr sz="1216"/>
            </a:lvl8pPr>
            <a:lvl9pPr marL="2779776" indent="0" algn="ctr">
              <a:buNone/>
              <a:defRPr sz="12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58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606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068260" y="277478"/>
            <a:ext cx="2431048" cy="44167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5117" y="277478"/>
            <a:ext cx="7152213" cy="441672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2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71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244" y="1299322"/>
            <a:ext cx="9724192" cy="2167948"/>
          </a:xfrm>
        </p:spPr>
        <p:txBody>
          <a:bodyPr anchor="b"/>
          <a:lstStyle>
            <a:lvl1pPr>
              <a:defRPr sz="4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9244" y="3487780"/>
            <a:ext cx="9724192" cy="1140073"/>
          </a:xfrm>
        </p:spPr>
        <p:txBody>
          <a:bodyPr/>
          <a:lstStyle>
            <a:lvl1pPr marL="0" indent="0">
              <a:buNone/>
              <a:defRPr sz="1824">
                <a:solidFill>
                  <a:schemeClr val="tx1">
                    <a:tint val="75000"/>
                  </a:schemeClr>
                </a:solidFill>
              </a:defRPr>
            </a:lvl1pPr>
            <a:lvl2pPr marL="347472" indent="0">
              <a:buNone/>
              <a:defRPr sz="1520">
                <a:solidFill>
                  <a:schemeClr val="tx1">
                    <a:tint val="75000"/>
                  </a:schemeClr>
                </a:solidFill>
              </a:defRPr>
            </a:lvl2pPr>
            <a:lvl3pPr marL="694944" indent="0">
              <a:buNone/>
              <a:defRPr sz="1368">
                <a:solidFill>
                  <a:schemeClr val="tx1">
                    <a:tint val="75000"/>
                  </a:schemeClr>
                </a:solidFill>
              </a:defRPr>
            </a:lvl3pPr>
            <a:lvl4pPr marL="1042416" indent="0">
              <a:buNone/>
              <a:defRPr sz="1216">
                <a:solidFill>
                  <a:schemeClr val="tx1">
                    <a:tint val="75000"/>
                  </a:schemeClr>
                </a:solidFill>
              </a:defRPr>
            </a:lvl4pPr>
            <a:lvl5pPr marL="1389888" indent="0">
              <a:buNone/>
              <a:defRPr sz="1216">
                <a:solidFill>
                  <a:schemeClr val="tx1">
                    <a:tint val="75000"/>
                  </a:schemeClr>
                </a:solidFill>
              </a:defRPr>
            </a:lvl5pPr>
            <a:lvl6pPr marL="1737360" indent="0">
              <a:buNone/>
              <a:defRPr sz="1216">
                <a:solidFill>
                  <a:schemeClr val="tx1">
                    <a:tint val="75000"/>
                  </a:schemeClr>
                </a:solidFill>
              </a:defRPr>
            </a:lvl6pPr>
            <a:lvl7pPr marL="2084832" indent="0">
              <a:buNone/>
              <a:defRPr sz="1216">
                <a:solidFill>
                  <a:schemeClr val="tx1">
                    <a:tint val="75000"/>
                  </a:schemeClr>
                </a:solidFill>
              </a:defRPr>
            </a:lvl7pPr>
            <a:lvl8pPr marL="2432304" indent="0">
              <a:buNone/>
              <a:defRPr sz="1216">
                <a:solidFill>
                  <a:schemeClr val="tx1">
                    <a:tint val="75000"/>
                  </a:schemeClr>
                </a:solidFill>
              </a:defRPr>
            </a:lvl8pPr>
            <a:lvl9pPr marL="2779776" indent="0">
              <a:buNone/>
              <a:defRPr sz="12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89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5117" y="1387390"/>
            <a:ext cx="4791631" cy="33068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07677" y="1387390"/>
            <a:ext cx="4791631" cy="33068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990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585" y="277478"/>
            <a:ext cx="9724192" cy="10073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6586" y="1277606"/>
            <a:ext cx="4769610" cy="626135"/>
          </a:xfrm>
        </p:spPr>
        <p:txBody>
          <a:bodyPr anchor="b"/>
          <a:lstStyle>
            <a:lvl1pPr marL="0" indent="0">
              <a:buNone/>
              <a:defRPr sz="1824" b="1"/>
            </a:lvl1pPr>
            <a:lvl2pPr marL="347472" indent="0">
              <a:buNone/>
              <a:defRPr sz="1520" b="1"/>
            </a:lvl2pPr>
            <a:lvl3pPr marL="694944" indent="0">
              <a:buNone/>
              <a:defRPr sz="1368" b="1"/>
            </a:lvl3pPr>
            <a:lvl4pPr marL="1042416" indent="0">
              <a:buNone/>
              <a:defRPr sz="1216" b="1"/>
            </a:lvl4pPr>
            <a:lvl5pPr marL="1389888" indent="0">
              <a:buNone/>
              <a:defRPr sz="1216" b="1"/>
            </a:lvl5pPr>
            <a:lvl6pPr marL="1737360" indent="0">
              <a:buNone/>
              <a:defRPr sz="1216" b="1"/>
            </a:lvl6pPr>
            <a:lvl7pPr marL="2084832" indent="0">
              <a:buNone/>
              <a:defRPr sz="1216" b="1"/>
            </a:lvl7pPr>
            <a:lvl8pPr marL="2432304" indent="0">
              <a:buNone/>
              <a:defRPr sz="1216" b="1"/>
            </a:lvl8pPr>
            <a:lvl9pPr marL="2779776" indent="0">
              <a:buNone/>
              <a:defRPr sz="121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6586" y="1903741"/>
            <a:ext cx="4769610" cy="2800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07678" y="1277606"/>
            <a:ext cx="4793099" cy="626135"/>
          </a:xfrm>
        </p:spPr>
        <p:txBody>
          <a:bodyPr anchor="b"/>
          <a:lstStyle>
            <a:lvl1pPr marL="0" indent="0">
              <a:buNone/>
              <a:defRPr sz="1824" b="1"/>
            </a:lvl1pPr>
            <a:lvl2pPr marL="347472" indent="0">
              <a:buNone/>
              <a:defRPr sz="1520" b="1"/>
            </a:lvl2pPr>
            <a:lvl3pPr marL="694944" indent="0">
              <a:buNone/>
              <a:defRPr sz="1368" b="1"/>
            </a:lvl3pPr>
            <a:lvl4pPr marL="1042416" indent="0">
              <a:buNone/>
              <a:defRPr sz="1216" b="1"/>
            </a:lvl4pPr>
            <a:lvl5pPr marL="1389888" indent="0">
              <a:buNone/>
              <a:defRPr sz="1216" b="1"/>
            </a:lvl5pPr>
            <a:lvl6pPr marL="1737360" indent="0">
              <a:buNone/>
              <a:defRPr sz="1216" b="1"/>
            </a:lvl6pPr>
            <a:lvl7pPr marL="2084832" indent="0">
              <a:buNone/>
              <a:defRPr sz="1216" b="1"/>
            </a:lvl7pPr>
            <a:lvl8pPr marL="2432304" indent="0">
              <a:buNone/>
              <a:defRPr sz="1216" b="1"/>
            </a:lvl8pPr>
            <a:lvl9pPr marL="2779776" indent="0">
              <a:buNone/>
              <a:defRPr sz="121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07678" y="1903741"/>
            <a:ext cx="4793099" cy="2800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20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458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586" y="347451"/>
            <a:ext cx="3636295" cy="1216078"/>
          </a:xfrm>
        </p:spPr>
        <p:txBody>
          <a:bodyPr anchor="b"/>
          <a:lstStyle>
            <a:lvl1pPr>
              <a:defRPr sz="2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3099" y="750398"/>
            <a:ext cx="5707678" cy="3703730"/>
          </a:xfrm>
        </p:spPr>
        <p:txBody>
          <a:bodyPr/>
          <a:lstStyle>
            <a:lvl1pPr>
              <a:defRPr sz="2432"/>
            </a:lvl1pPr>
            <a:lvl2pPr>
              <a:defRPr sz="2128"/>
            </a:lvl2pPr>
            <a:lvl3pPr>
              <a:defRPr sz="1824"/>
            </a:lvl3pPr>
            <a:lvl4pPr>
              <a:defRPr sz="1520"/>
            </a:lvl4pPr>
            <a:lvl5pPr>
              <a:defRPr sz="1520"/>
            </a:lvl5pPr>
            <a:lvl6pPr>
              <a:defRPr sz="1520"/>
            </a:lvl6pPr>
            <a:lvl7pPr>
              <a:defRPr sz="1520"/>
            </a:lvl7pPr>
            <a:lvl8pPr>
              <a:defRPr sz="1520"/>
            </a:lvl8pPr>
            <a:lvl9pPr>
              <a:defRPr sz="152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6586" y="1563529"/>
            <a:ext cx="3636295" cy="2896631"/>
          </a:xfrm>
        </p:spPr>
        <p:txBody>
          <a:bodyPr/>
          <a:lstStyle>
            <a:lvl1pPr marL="0" indent="0">
              <a:buNone/>
              <a:defRPr sz="1216"/>
            </a:lvl1pPr>
            <a:lvl2pPr marL="347472" indent="0">
              <a:buNone/>
              <a:defRPr sz="1064"/>
            </a:lvl2pPr>
            <a:lvl3pPr marL="694944" indent="0">
              <a:buNone/>
              <a:defRPr sz="912"/>
            </a:lvl3pPr>
            <a:lvl4pPr marL="1042416" indent="0">
              <a:buNone/>
              <a:defRPr sz="760"/>
            </a:lvl4pPr>
            <a:lvl5pPr marL="1389888" indent="0">
              <a:buNone/>
              <a:defRPr sz="760"/>
            </a:lvl5pPr>
            <a:lvl6pPr marL="1737360" indent="0">
              <a:buNone/>
              <a:defRPr sz="760"/>
            </a:lvl6pPr>
            <a:lvl7pPr marL="2084832" indent="0">
              <a:buNone/>
              <a:defRPr sz="760"/>
            </a:lvl7pPr>
            <a:lvl8pPr marL="2432304" indent="0">
              <a:buNone/>
              <a:defRPr sz="760"/>
            </a:lvl8pPr>
            <a:lvl9pPr marL="2779776" indent="0">
              <a:buNone/>
              <a:defRPr sz="76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2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586" y="347451"/>
            <a:ext cx="3636295" cy="1216078"/>
          </a:xfrm>
        </p:spPr>
        <p:txBody>
          <a:bodyPr anchor="b"/>
          <a:lstStyle>
            <a:lvl1pPr>
              <a:defRPr sz="2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93099" y="750398"/>
            <a:ext cx="5707678" cy="3703730"/>
          </a:xfrm>
        </p:spPr>
        <p:txBody>
          <a:bodyPr anchor="t"/>
          <a:lstStyle>
            <a:lvl1pPr marL="0" indent="0">
              <a:buNone/>
              <a:defRPr sz="2432"/>
            </a:lvl1pPr>
            <a:lvl2pPr marL="347472" indent="0">
              <a:buNone/>
              <a:defRPr sz="2128"/>
            </a:lvl2pPr>
            <a:lvl3pPr marL="694944" indent="0">
              <a:buNone/>
              <a:defRPr sz="1824"/>
            </a:lvl3pPr>
            <a:lvl4pPr marL="1042416" indent="0">
              <a:buNone/>
              <a:defRPr sz="1520"/>
            </a:lvl4pPr>
            <a:lvl5pPr marL="1389888" indent="0">
              <a:buNone/>
              <a:defRPr sz="1520"/>
            </a:lvl5pPr>
            <a:lvl6pPr marL="1737360" indent="0">
              <a:buNone/>
              <a:defRPr sz="1520"/>
            </a:lvl6pPr>
            <a:lvl7pPr marL="2084832" indent="0">
              <a:buNone/>
              <a:defRPr sz="1520"/>
            </a:lvl7pPr>
            <a:lvl8pPr marL="2432304" indent="0">
              <a:buNone/>
              <a:defRPr sz="1520"/>
            </a:lvl8pPr>
            <a:lvl9pPr marL="2779776" indent="0">
              <a:buNone/>
              <a:defRPr sz="15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6586" y="1563529"/>
            <a:ext cx="3636295" cy="2896631"/>
          </a:xfrm>
        </p:spPr>
        <p:txBody>
          <a:bodyPr/>
          <a:lstStyle>
            <a:lvl1pPr marL="0" indent="0">
              <a:buNone/>
              <a:defRPr sz="1216"/>
            </a:lvl1pPr>
            <a:lvl2pPr marL="347472" indent="0">
              <a:buNone/>
              <a:defRPr sz="1064"/>
            </a:lvl2pPr>
            <a:lvl3pPr marL="694944" indent="0">
              <a:buNone/>
              <a:defRPr sz="912"/>
            </a:lvl3pPr>
            <a:lvl4pPr marL="1042416" indent="0">
              <a:buNone/>
              <a:defRPr sz="760"/>
            </a:lvl4pPr>
            <a:lvl5pPr marL="1389888" indent="0">
              <a:buNone/>
              <a:defRPr sz="760"/>
            </a:lvl5pPr>
            <a:lvl6pPr marL="1737360" indent="0">
              <a:buNone/>
              <a:defRPr sz="760"/>
            </a:lvl6pPr>
            <a:lvl7pPr marL="2084832" indent="0">
              <a:buNone/>
              <a:defRPr sz="760"/>
            </a:lvl7pPr>
            <a:lvl8pPr marL="2432304" indent="0">
              <a:buNone/>
              <a:defRPr sz="760"/>
            </a:lvl8pPr>
            <a:lvl9pPr marL="2779776" indent="0">
              <a:buNone/>
              <a:defRPr sz="76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51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117" y="277478"/>
            <a:ext cx="9724192" cy="10073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5117" y="1387390"/>
            <a:ext cx="9724192" cy="3306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5117" y="4830533"/>
            <a:ext cx="2536746" cy="2774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28579A-98C4-314F-A5D6-520C267DAC40}" type="datetimeFigureOut">
              <a:rPr lang="en-US" smtClean="0"/>
              <a:t>12/28/20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34654" y="4830533"/>
            <a:ext cx="3805118" cy="2774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62562" y="4830533"/>
            <a:ext cx="2536746" cy="2774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8F138-5869-7C43-9845-01997980C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1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94944" rtl="0" eaLnBrk="1" latinLnBrk="0" hangingPunct="1">
        <a:lnSpc>
          <a:spcPct val="90000"/>
        </a:lnSpc>
        <a:spcBef>
          <a:spcPct val="0"/>
        </a:spcBef>
        <a:buNone/>
        <a:defRPr sz="33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3736" indent="-173736" algn="l" defTabSz="694944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128" kern="120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173736" algn="l" defTabSz="694944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824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173736" algn="l" defTabSz="694944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52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73736" algn="l" defTabSz="694944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4pPr>
      <a:lvl5pPr marL="1563624" indent="-173736" algn="l" defTabSz="694944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5pPr>
      <a:lvl6pPr marL="1911096" indent="-173736" algn="l" defTabSz="694944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6pPr>
      <a:lvl7pPr marL="2258568" indent="-173736" algn="l" defTabSz="694944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7pPr>
      <a:lvl8pPr marL="2606040" indent="-173736" algn="l" defTabSz="694944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8pPr>
      <a:lvl9pPr marL="2953512" indent="-173736" algn="l" defTabSz="694944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4944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1pPr>
      <a:lvl2pPr marL="347472" algn="l" defTabSz="694944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2pPr>
      <a:lvl3pPr marL="694944" algn="l" defTabSz="694944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3pPr>
      <a:lvl4pPr marL="1042416" algn="l" defTabSz="694944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4pPr>
      <a:lvl5pPr marL="1389888" algn="l" defTabSz="694944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algn="l" defTabSz="694944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6pPr>
      <a:lvl7pPr marL="2084832" algn="l" defTabSz="694944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7pPr>
      <a:lvl8pPr marL="2432304" algn="l" defTabSz="694944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8pPr>
      <a:lvl9pPr marL="2779776" algn="l" defTabSz="694944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EBD9D1-CA89-684B-AB64-441960784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14" b="68522"/>
          <a:stretch/>
        </p:blipFill>
        <p:spPr>
          <a:xfrm>
            <a:off x="125506" y="2411506"/>
            <a:ext cx="1846729" cy="16405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AF1244-9CD0-E148-96CA-FD2EB89C10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80" r="6837" b="71103"/>
          <a:stretch/>
        </p:blipFill>
        <p:spPr>
          <a:xfrm>
            <a:off x="9241073" y="143435"/>
            <a:ext cx="1658471" cy="1506071"/>
          </a:xfrm>
          <a:prstGeom prst="ellipse">
            <a:avLst/>
          </a:prstGeom>
          <a:ln w="63500" cap="rnd">
            <a:solidFill>
              <a:schemeClr val="accent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AF3696-9C07-5A49-A745-8DAD45CF58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80" r="6837" b="71103"/>
          <a:stretch/>
        </p:blipFill>
        <p:spPr>
          <a:xfrm>
            <a:off x="9241072" y="3478305"/>
            <a:ext cx="1658471" cy="1506071"/>
          </a:xfrm>
          <a:prstGeom prst="ellipse">
            <a:avLst/>
          </a:prstGeom>
          <a:ln w="63500" cap="rnd">
            <a:solidFill>
              <a:schemeClr val="accent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746DAE8E-3A5F-1A47-B013-F33F2FD4FB2C}"/>
              </a:ext>
            </a:extLst>
          </p:cNvPr>
          <p:cNvSpPr/>
          <p:nvPr/>
        </p:nvSpPr>
        <p:spPr>
          <a:xfrm>
            <a:off x="2366682" y="143435"/>
            <a:ext cx="5952565" cy="833715"/>
          </a:xfrm>
          <a:prstGeom prst="wedgeRoundRectCallout">
            <a:avLst>
              <a:gd name="adj1" fmla="val 62441"/>
              <a:gd name="adj2" fmla="val 34086"/>
              <a:gd name="adj3" fmla="val 16667"/>
            </a:avLst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 must be the new doctor! I have been waiting for you…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85CC3EBC-1C1E-A841-825A-3039E0015CCF}"/>
              </a:ext>
            </a:extLst>
          </p:cNvPr>
          <p:cNvSpPr/>
          <p:nvPr/>
        </p:nvSpPr>
        <p:spPr>
          <a:xfrm>
            <a:off x="2366682" y="3307977"/>
            <a:ext cx="5952565" cy="1788458"/>
          </a:xfrm>
          <a:prstGeom prst="wedgeRoundRectCallout">
            <a:avLst>
              <a:gd name="adj1" fmla="val 60935"/>
              <a:gd name="adj2" fmla="val 1828"/>
              <a:gd name="adj3" fmla="val 16667"/>
            </a:avLst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It is impossible to recognize you, with that mask…</a:t>
            </a:r>
          </a:p>
          <a:p>
            <a:pPr algn="ctr"/>
            <a:r>
              <a:rPr lang="en-US" dirty="0"/>
              <a:t>I am sure you are as talented as the old doctor!</a:t>
            </a:r>
          </a:p>
          <a:p>
            <a:pPr algn="ctr"/>
            <a:r>
              <a:rPr lang="en-US" dirty="0"/>
              <a:t>Please help me, we have plenty of time today.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And as a reward, I will make you try my new recipe.</a:t>
            </a:r>
          </a:p>
          <a:p>
            <a:pPr algn="ctr"/>
            <a:r>
              <a:rPr lang="en-US" dirty="0"/>
              <a:t>I baked delicious broccoli cookies!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847BB8B-F6E5-9C48-ABA0-98E5E336BF6F}"/>
              </a:ext>
            </a:extLst>
          </p:cNvPr>
          <p:cNvSpPr/>
          <p:nvPr/>
        </p:nvSpPr>
        <p:spPr>
          <a:xfrm>
            <a:off x="2366682" y="1277469"/>
            <a:ext cx="5952565" cy="1730189"/>
          </a:xfrm>
          <a:prstGeom prst="wedgeRoundRectCallout">
            <a:avLst>
              <a:gd name="adj1" fmla="val -60601"/>
              <a:gd name="adj2" fmla="val 54678"/>
              <a:gd name="adj3" fmla="val 16667"/>
            </a:avLst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Sorry ma’am, you must mistake me for my old grandpa.</a:t>
            </a:r>
          </a:p>
          <a:p>
            <a:pPr algn="ctr"/>
            <a:r>
              <a:rPr lang="en-US" dirty="0"/>
              <a:t>I am wearing the same outfit, and I have his old manual, </a:t>
            </a:r>
          </a:p>
          <a:p>
            <a:pPr algn="ctr"/>
            <a:r>
              <a:rPr lang="en-US" dirty="0"/>
              <a:t>but I have no experience, no way I can help you.</a:t>
            </a:r>
          </a:p>
          <a:p>
            <a:pPr algn="ctr"/>
            <a:endParaRPr lang="en-US" sz="1050" dirty="0"/>
          </a:p>
          <a:p>
            <a:pPr algn="ctr"/>
            <a:r>
              <a:rPr lang="en-US" dirty="0"/>
              <a:t>Also, I plan to be in town only for one week, </a:t>
            </a:r>
          </a:p>
          <a:p>
            <a:pPr algn="ctr"/>
            <a:r>
              <a:rPr lang="en-US" dirty="0"/>
              <a:t>I do not have time for this…</a:t>
            </a:r>
          </a:p>
        </p:txBody>
      </p:sp>
    </p:spTree>
    <p:extLst>
      <p:ext uri="{BB962C8B-B14F-4D97-AF65-F5344CB8AC3E}">
        <p14:creationId xmlns:p14="http://schemas.microsoft.com/office/powerpoint/2010/main" val="3133656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EBD9D1-CA89-684B-AB64-441960784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14" b="68522"/>
          <a:stretch/>
        </p:blipFill>
        <p:spPr>
          <a:xfrm>
            <a:off x="125506" y="2411506"/>
            <a:ext cx="1846729" cy="16405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746DAE8E-3A5F-1A47-B013-F33F2FD4FB2C}"/>
              </a:ext>
            </a:extLst>
          </p:cNvPr>
          <p:cNvSpPr/>
          <p:nvPr/>
        </p:nvSpPr>
        <p:spPr>
          <a:xfrm>
            <a:off x="2366682" y="143435"/>
            <a:ext cx="5952565" cy="1541930"/>
          </a:xfrm>
          <a:prstGeom prst="wedgeRoundRectCallout">
            <a:avLst>
              <a:gd name="adj1" fmla="val 62441"/>
              <a:gd name="adj2" fmla="val 34086"/>
              <a:gd name="adj3" fmla="val 16667"/>
            </a:avLst>
          </a:prstGeom>
          <a:ln w="5715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Who am I?</a:t>
            </a:r>
          </a:p>
          <a:p>
            <a:pPr algn="ctr"/>
            <a:r>
              <a:rPr lang="en-US" dirty="0"/>
              <a:t>Who are you?</a:t>
            </a:r>
          </a:p>
          <a:p>
            <a:pPr algn="ctr"/>
            <a:r>
              <a:rPr lang="en-US" dirty="0"/>
              <a:t>Where am I going?</a:t>
            </a:r>
          </a:p>
          <a:p>
            <a:pPr algn="ctr"/>
            <a:r>
              <a:rPr lang="en-US" dirty="0"/>
              <a:t>Where do I come from?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85CC3EBC-1C1E-A841-825A-3039E0015CCF}"/>
              </a:ext>
            </a:extLst>
          </p:cNvPr>
          <p:cNvSpPr/>
          <p:nvPr/>
        </p:nvSpPr>
        <p:spPr>
          <a:xfrm>
            <a:off x="2366682" y="3687223"/>
            <a:ext cx="5952565" cy="1409211"/>
          </a:xfrm>
          <a:prstGeom prst="wedgeRoundRectCallout">
            <a:avLst>
              <a:gd name="adj1" fmla="val 60935"/>
              <a:gd name="adj2" fmla="val 1828"/>
              <a:gd name="adj3" fmla="val 16667"/>
            </a:avLst>
          </a:prstGeom>
          <a:ln w="5715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am lost, and I do not remember anything.</a:t>
            </a:r>
          </a:p>
          <a:p>
            <a:pPr algn="ctr"/>
            <a:r>
              <a:rPr lang="en-US" dirty="0"/>
              <a:t>Maybe… maybe you can help me?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847BB8B-F6E5-9C48-ABA0-98E5E336BF6F}"/>
              </a:ext>
            </a:extLst>
          </p:cNvPr>
          <p:cNvSpPr/>
          <p:nvPr/>
        </p:nvSpPr>
        <p:spPr>
          <a:xfrm>
            <a:off x="2366682" y="2115670"/>
            <a:ext cx="5952565" cy="1178858"/>
          </a:xfrm>
          <a:prstGeom prst="wedgeRoundRectCallout">
            <a:avLst>
              <a:gd name="adj1" fmla="val -60601"/>
              <a:gd name="adj2" fmla="val 54678"/>
              <a:gd name="adj3" fmla="val 16667"/>
            </a:avLst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Are you a knight or a Greek philosopher?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2D63FC-FD61-FC45-A4EC-077DAFE6F3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53" t="4816" r="15682" b="70931"/>
          <a:stretch/>
        </p:blipFill>
        <p:spPr>
          <a:xfrm>
            <a:off x="9454592" y="282388"/>
            <a:ext cx="1435992" cy="1264023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E22A2E-3E83-C849-8B13-18F2CB9C5A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53" t="4816" r="15682" b="70931"/>
          <a:stretch/>
        </p:blipFill>
        <p:spPr>
          <a:xfrm>
            <a:off x="9454592" y="3759816"/>
            <a:ext cx="1435992" cy="1264023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875385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EBD9D1-CA89-684B-AB64-441960784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14" b="68522"/>
          <a:stretch/>
        </p:blipFill>
        <p:spPr>
          <a:xfrm>
            <a:off x="125506" y="2411506"/>
            <a:ext cx="1846729" cy="16405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746DAE8E-3A5F-1A47-B013-F33F2FD4FB2C}"/>
              </a:ext>
            </a:extLst>
          </p:cNvPr>
          <p:cNvSpPr/>
          <p:nvPr/>
        </p:nvSpPr>
        <p:spPr>
          <a:xfrm>
            <a:off x="2366682" y="143435"/>
            <a:ext cx="5952565" cy="1541930"/>
          </a:xfrm>
          <a:prstGeom prst="wedgeRoundRectCallout">
            <a:avLst>
              <a:gd name="adj1" fmla="val 62441"/>
              <a:gd name="adj2" fmla="val 34086"/>
              <a:gd name="adj3" fmla="val 16667"/>
            </a:avLst>
          </a:prstGeom>
          <a:ln w="57150"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My memories are back, but I need to rest a few days more</a:t>
            </a:r>
            <a:br>
              <a:rPr lang="en-US" dirty="0"/>
            </a:br>
            <a:r>
              <a:rPr lang="en-US" dirty="0"/>
              <a:t>before going back to my kingdom.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village seems the perfect place to rest, so quiet…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85CC3EBC-1C1E-A841-825A-3039E0015CCF}"/>
              </a:ext>
            </a:extLst>
          </p:cNvPr>
          <p:cNvSpPr/>
          <p:nvPr/>
        </p:nvSpPr>
        <p:spPr>
          <a:xfrm>
            <a:off x="2366682" y="3687223"/>
            <a:ext cx="5952565" cy="1409211"/>
          </a:xfrm>
          <a:prstGeom prst="wedgeRoundRectCallout">
            <a:avLst>
              <a:gd name="adj1" fmla="val 60935"/>
              <a:gd name="adj2" fmla="val 1828"/>
              <a:gd name="adj3" fmla="val 16667"/>
            </a:avLst>
          </a:prstGeom>
          <a:ln w="5715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Don’t be grumpy, doc!</a:t>
            </a:r>
          </a:p>
          <a:p>
            <a:pPr algn="ctr"/>
            <a:r>
              <a:rPr lang="en-US" dirty="0"/>
              <a:t>I can tell you are a completely different person.</a:t>
            </a:r>
          </a:p>
          <a:p>
            <a:pPr algn="ctr"/>
            <a:r>
              <a:rPr lang="en-US" dirty="0"/>
              <a:t>You’ve mastered almost all the tricks in that dusty manual…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847BB8B-F6E5-9C48-ABA0-98E5E336BF6F}"/>
              </a:ext>
            </a:extLst>
          </p:cNvPr>
          <p:cNvSpPr/>
          <p:nvPr/>
        </p:nvSpPr>
        <p:spPr>
          <a:xfrm>
            <a:off x="2366682" y="2115670"/>
            <a:ext cx="5952565" cy="1178858"/>
          </a:xfrm>
          <a:prstGeom prst="wedgeRoundRectCallout">
            <a:avLst>
              <a:gd name="adj1" fmla="val -60601"/>
              <a:gd name="adj2" fmla="val 54678"/>
              <a:gd name="adj3" fmla="val 16667"/>
            </a:avLst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Definitely not for me! My “relaxing” week is almost over</a:t>
            </a:r>
            <a:br>
              <a:rPr lang="en-US" dirty="0"/>
            </a:br>
            <a:r>
              <a:rPr lang="en-US" dirty="0"/>
              <a:t>and I have been working all the time (and for free)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6E58B1-93B8-934B-A9A6-3524B44218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53" t="4816" r="15682" b="70931"/>
          <a:stretch/>
        </p:blipFill>
        <p:spPr>
          <a:xfrm>
            <a:off x="9341321" y="851647"/>
            <a:ext cx="1435992" cy="1264023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576D48-6293-B74C-B54B-610A8C8660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80" r="6837" b="71103"/>
          <a:stretch/>
        </p:blipFill>
        <p:spPr>
          <a:xfrm>
            <a:off x="9341321" y="3491752"/>
            <a:ext cx="1658471" cy="1506071"/>
          </a:xfrm>
          <a:prstGeom prst="ellipse">
            <a:avLst/>
          </a:prstGeom>
          <a:ln w="63500" cap="rnd">
            <a:solidFill>
              <a:schemeClr val="accent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74443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EBD9D1-CA89-684B-AB64-441960784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14" b="68522"/>
          <a:stretch/>
        </p:blipFill>
        <p:spPr>
          <a:xfrm>
            <a:off x="125506" y="2411506"/>
            <a:ext cx="1846729" cy="16405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746DAE8E-3A5F-1A47-B013-F33F2FD4FB2C}"/>
              </a:ext>
            </a:extLst>
          </p:cNvPr>
          <p:cNvSpPr/>
          <p:nvPr/>
        </p:nvSpPr>
        <p:spPr>
          <a:xfrm>
            <a:off x="2366683" y="143435"/>
            <a:ext cx="4951995" cy="1541930"/>
          </a:xfrm>
          <a:prstGeom prst="wedgeRoundRectCallout">
            <a:avLst>
              <a:gd name="adj1" fmla="val 62441"/>
              <a:gd name="adj2" fmla="val 34086"/>
              <a:gd name="adj3" fmla="val 16667"/>
            </a:avLst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THANK YOU SO MUCH!!!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We know this is the your last day in town.</a:t>
            </a:r>
          </a:p>
          <a:p>
            <a:pPr algn="ctr"/>
            <a:r>
              <a:rPr lang="en-US" dirty="0"/>
              <a:t>Time for the last check-up visits, </a:t>
            </a:r>
          </a:p>
          <a:p>
            <a:pPr algn="ctr"/>
            <a:r>
              <a:rPr lang="en-US" dirty="0"/>
              <a:t>and then PARTY TIME!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85CC3EBC-1C1E-A841-825A-3039E0015CCF}"/>
              </a:ext>
            </a:extLst>
          </p:cNvPr>
          <p:cNvSpPr/>
          <p:nvPr/>
        </p:nvSpPr>
        <p:spPr>
          <a:xfrm>
            <a:off x="2366682" y="3687223"/>
            <a:ext cx="4951997" cy="1409211"/>
          </a:xfrm>
          <a:prstGeom prst="wedgeRoundRectCallout">
            <a:avLst>
              <a:gd name="adj1" fmla="val 60935"/>
              <a:gd name="adj2" fmla="val 1828"/>
              <a:gd name="adj3" fmla="val 16667"/>
            </a:avLst>
          </a:prstGeom>
          <a:ln w="5715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 don’t waste any time, doc!</a:t>
            </a:r>
          </a:p>
          <a:p>
            <a:pPr algn="ctr"/>
            <a:r>
              <a:rPr lang="en-US" dirty="0"/>
              <a:t>My delicious cake in waiting in the oven,</a:t>
            </a:r>
          </a:p>
          <a:p>
            <a:pPr algn="ctr"/>
            <a:r>
              <a:rPr lang="en-US" dirty="0"/>
              <a:t>I do not want to burn it (again)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847BB8B-F6E5-9C48-ABA0-98E5E336BF6F}"/>
              </a:ext>
            </a:extLst>
          </p:cNvPr>
          <p:cNvSpPr/>
          <p:nvPr/>
        </p:nvSpPr>
        <p:spPr>
          <a:xfrm>
            <a:off x="2366683" y="2115670"/>
            <a:ext cx="4951996" cy="1178858"/>
          </a:xfrm>
          <a:prstGeom prst="wedgeRoundRectCallout">
            <a:avLst>
              <a:gd name="adj1" fmla="val -60601"/>
              <a:gd name="adj2" fmla="val 54678"/>
              <a:gd name="adj3" fmla="val 16667"/>
            </a:avLst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OK OK, but I still need to pack all my stuff,</a:t>
            </a:r>
          </a:p>
          <a:p>
            <a:pPr algn="ctr"/>
            <a:r>
              <a:rPr lang="en-US" dirty="0"/>
              <a:t>I do not have much time!</a:t>
            </a:r>
          </a:p>
          <a:p>
            <a:pPr algn="ctr"/>
            <a:r>
              <a:rPr lang="en-US" dirty="0"/>
              <a:t>(They are so needy, but I will miss them)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F534B6-1321-FB49-A13D-BA5E633253C4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11097" r="28623" b="75627"/>
          <a:stretch/>
        </p:blipFill>
        <p:spPr>
          <a:xfrm>
            <a:off x="9729644" y="2667894"/>
            <a:ext cx="1371600" cy="1280160"/>
          </a:xfrm>
          <a:prstGeom prst="ellipse">
            <a:avLst/>
          </a:prstGeom>
          <a:ln w="63500" cap="rnd">
            <a:solidFill>
              <a:srgbClr val="C0000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CEECCD9-AB7B-7B40-8217-F0CB9A757A0F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473" r="20633" b="76091"/>
          <a:stretch/>
        </p:blipFill>
        <p:spPr>
          <a:xfrm>
            <a:off x="8358044" y="2300377"/>
            <a:ext cx="1371600" cy="1280160"/>
          </a:xfrm>
          <a:prstGeom prst="ellipse">
            <a:avLst/>
          </a:prstGeom>
          <a:ln w="63500" cap="rnd">
            <a:solidFill>
              <a:srgbClr val="7030A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0362755-7A84-8D46-8D8B-644FF060544B}"/>
              </a:ext>
            </a:extLst>
          </p:cNvPr>
          <p:cNvPicPr>
            <a:picLocks/>
          </p:cNvPicPr>
          <p:nvPr/>
        </p:nvPicPr>
        <p:blipFill rotWithShape="1">
          <a:blip r:embed="rId5"/>
          <a:srcRect l="23670" t="4644" r="17245" b="67834"/>
          <a:stretch/>
        </p:blipFill>
        <p:spPr>
          <a:xfrm>
            <a:off x="9411070" y="1515077"/>
            <a:ext cx="1371600" cy="1280160"/>
          </a:xfrm>
          <a:prstGeom prst="ellipse">
            <a:avLst/>
          </a:prstGeom>
          <a:ln w="63500" cap="rnd">
            <a:solidFill>
              <a:srgbClr val="FFFF0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5AA2FE-673E-6B4D-A104-E9AE3F22F4EF}"/>
              </a:ext>
            </a:extLst>
          </p:cNvPr>
          <p:cNvPicPr>
            <a:picLocks/>
          </p:cNvPicPr>
          <p:nvPr/>
        </p:nvPicPr>
        <p:blipFill rotWithShape="1">
          <a:blip r:embed="rId6"/>
          <a:srcRect l="28053" t="4816" r="15682" b="70931"/>
          <a:stretch/>
        </p:blipFill>
        <p:spPr>
          <a:xfrm>
            <a:off x="9329086" y="156881"/>
            <a:ext cx="1371600" cy="1280160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28BCF59-3A7B-B745-81CB-6E46B0F34272}"/>
              </a:ext>
            </a:extLst>
          </p:cNvPr>
          <p:cNvPicPr>
            <a:picLocks/>
          </p:cNvPicPr>
          <p:nvPr/>
        </p:nvPicPr>
        <p:blipFill rotWithShape="1">
          <a:blip r:embed="rId7"/>
          <a:srcRect l="18049" t="-52" r="28126" b="74939"/>
          <a:stretch/>
        </p:blipFill>
        <p:spPr>
          <a:xfrm flipH="1">
            <a:off x="8039469" y="942181"/>
            <a:ext cx="1371600" cy="1280160"/>
          </a:xfrm>
          <a:prstGeom prst="ellipse">
            <a:avLst/>
          </a:prstGeom>
          <a:ln w="63500" cap="rnd">
            <a:solidFill>
              <a:srgbClr val="00B0F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47C97AD-019A-D84F-A28E-4EB9DF80EA50}"/>
              </a:ext>
            </a:extLst>
          </p:cNvPr>
          <p:cNvPicPr>
            <a:picLocks/>
          </p:cNvPicPr>
          <p:nvPr/>
        </p:nvPicPr>
        <p:blipFill rotWithShape="1">
          <a:blip r:embed="rId8"/>
          <a:srcRect l="25580" r="6837" b="71103"/>
          <a:stretch/>
        </p:blipFill>
        <p:spPr>
          <a:xfrm>
            <a:off x="8049741" y="3580537"/>
            <a:ext cx="1371600" cy="1280160"/>
          </a:xfrm>
          <a:prstGeom prst="ellipse">
            <a:avLst/>
          </a:prstGeom>
          <a:ln w="63500" cap="rnd">
            <a:solidFill>
              <a:schemeClr val="accent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255910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9FC4F-42FB-F34D-8159-0601496C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5A271-AE48-B74A-ACE3-232B4DB44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54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2511A3B-A62D-E14A-BE44-8BC75BA9D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38704" y="0"/>
            <a:ext cx="11558892" cy="64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81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977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3F46620-D1A7-4A41-BCF2-C15CBC6135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97" r="28623" b="75627"/>
          <a:stretch/>
        </p:blipFill>
        <p:spPr>
          <a:xfrm>
            <a:off x="4480815" y="1506071"/>
            <a:ext cx="1567187" cy="1404730"/>
          </a:xfrm>
          <a:prstGeom prst="ellipse">
            <a:avLst/>
          </a:prstGeom>
          <a:ln w="63500" cap="rnd">
            <a:solidFill>
              <a:srgbClr val="C0000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D9CFE9-8C5D-AF44-8027-8C4218D1D2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73" r="20633" b="76091"/>
          <a:stretch/>
        </p:blipFill>
        <p:spPr>
          <a:xfrm>
            <a:off x="4480815" y="47553"/>
            <a:ext cx="1479177" cy="1308846"/>
          </a:xfrm>
          <a:prstGeom prst="ellipse">
            <a:avLst/>
          </a:prstGeom>
          <a:ln w="63500" cap="rnd">
            <a:solidFill>
              <a:srgbClr val="7030A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A15F6A-CB70-6B46-86D5-4CFDD9B887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670" t="4644" r="17245" b="67834"/>
          <a:stretch/>
        </p:blipFill>
        <p:spPr>
          <a:xfrm>
            <a:off x="7984380" y="98611"/>
            <a:ext cx="1401726" cy="1308847"/>
          </a:xfrm>
          <a:prstGeom prst="ellipse">
            <a:avLst/>
          </a:prstGeom>
          <a:ln w="63500" cap="rnd">
            <a:solidFill>
              <a:srgbClr val="FFFF0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09B38C-A3EA-2041-9E5D-A93C93EE59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053" t="4816" r="15682" b="70931"/>
          <a:stretch/>
        </p:blipFill>
        <p:spPr>
          <a:xfrm>
            <a:off x="9795251" y="143435"/>
            <a:ext cx="1435992" cy="1264023"/>
          </a:xfrm>
          <a:prstGeom prst="ellipse">
            <a:avLst/>
          </a:prstGeom>
          <a:ln w="63500" cap="rnd">
            <a:solidFill>
              <a:schemeClr val="accent4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341793-7EC8-C64A-8C09-129CF25A6A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049" t="-52" r="28126" b="74939"/>
          <a:stretch/>
        </p:blipFill>
        <p:spPr>
          <a:xfrm flipH="1">
            <a:off x="6291687" y="98611"/>
            <a:ext cx="1461249" cy="1308847"/>
          </a:xfrm>
          <a:prstGeom prst="ellipse">
            <a:avLst/>
          </a:prstGeom>
          <a:ln w="63500" cap="rnd">
            <a:solidFill>
              <a:srgbClr val="00B0F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51D861-9D81-1A4A-AE3B-D1CB409B181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580" r="6837" b="71103"/>
          <a:stretch/>
        </p:blipFill>
        <p:spPr>
          <a:xfrm>
            <a:off x="2456427" y="22410"/>
            <a:ext cx="1658471" cy="1506071"/>
          </a:xfrm>
          <a:prstGeom prst="ellipse">
            <a:avLst/>
          </a:prstGeom>
          <a:ln w="63500" cap="rnd">
            <a:solidFill>
              <a:schemeClr val="accent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D11D255-8561-B74A-9CD2-9A96E445C7D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6614" b="68522"/>
          <a:stretch/>
        </p:blipFill>
        <p:spPr>
          <a:xfrm>
            <a:off x="71718" y="98611"/>
            <a:ext cx="1846729" cy="16405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332371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BB7F69-EE67-324A-830A-408FD33AF6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2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b="7382"/>
          <a:stretch/>
        </p:blipFill>
        <p:spPr>
          <a:xfrm>
            <a:off x="0" y="0"/>
            <a:ext cx="11274425" cy="521176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A26F1E-10E3-C84C-8787-D251C124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2" y="0"/>
            <a:ext cx="10515600" cy="867569"/>
          </a:xfrm>
        </p:spPr>
        <p:txBody>
          <a:bodyPr/>
          <a:lstStyle/>
          <a:p>
            <a:pPr algn="ctr"/>
            <a:r>
              <a:rPr lang="en-US" b="1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1. Visit the Patients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1459EF-A10A-7947-96A7-D93E4FBDD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7507" y="867573"/>
            <a:ext cx="9502588" cy="434418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Each day some villagers seek your help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Sometimes some symptoms are immediately visible, but usually you are not sure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You can run tests (blue icons) to learn more about their symptoms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Click on a patient to read their report (list of symptoms), then click on the test icons to update the report with the new results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Your tests are initially not perfect, you will have the chance to improve them later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You have a limited number of tests available every day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To move to another patient, return to the main screen (red icon)</a:t>
            </a:r>
          </a:p>
        </p:txBody>
      </p:sp>
    </p:spTree>
    <p:extLst>
      <p:ext uri="{BB962C8B-B14F-4D97-AF65-F5344CB8AC3E}">
        <p14:creationId xmlns:p14="http://schemas.microsoft.com/office/powerpoint/2010/main" val="483395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BB7F69-EE67-324A-830A-408FD33AF6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2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b="7382"/>
          <a:stretch/>
        </p:blipFill>
        <p:spPr>
          <a:xfrm>
            <a:off x="0" y="0"/>
            <a:ext cx="11274425" cy="521176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A26F1E-10E3-C84C-8787-D251C124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2" y="0"/>
            <a:ext cx="10515600" cy="867569"/>
          </a:xfrm>
        </p:spPr>
        <p:txBody>
          <a:bodyPr/>
          <a:lstStyle/>
          <a:p>
            <a:pPr algn="ctr"/>
            <a:r>
              <a:rPr lang="en-US" b="1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2. Consult the Manual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1459EF-A10A-7947-96A7-D93E4FBDD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556" y="867574"/>
            <a:ext cx="9009530" cy="434419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Click on the manual (yellow icon) to see the list of known diseases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You unlock more diseases and symptoms during the game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Each disease has a typical pattern of symptoms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Some of them always appear in the sick patients, others never appear, and others might appear with different likelihood (rarely or often)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Consult the manual to decide which tests are most useful for your diagnosis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The manual also contains the correct medicine for each disease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Chamomile has a small chance of cure any disease (it is not very reliable)</a:t>
            </a:r>
          </a:p>
        </p:txBody>
      </p:sp>
    </p:spTree>
    <p:extLst>
      <p:ext uri="{BB962C8B-B14F-4D97-AF65-F5344CB8AC3E}">
        <p14:creationId xmlns:p14="http://schemas.microsoft.com/office/powerpoint/2010/main" val="383200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BB7F69-EE67-324A-830A-408FD33AF6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2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b="7382"/>
          <a:stretch/>
        </p:blipFill>
        <p:spPr>
          <a:xfrm>
            <a:off x="0" y="0"/>
            <a:ext cx="11274426" cy="521176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A26F1E-10E3-C84C-8787-D251C124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2" y="0"/>
            <a:ext cx="10515600" cy="867569"/>
          </a:xfrm>
        </p:spPr>
        <p:txBody>
          <a:bodyPr/>
          <a:lstStyle/>
          <a:p>
            <a:pPr algn="ctr"/>
            <a:r>
              <a:rPr lang="en-US" b="1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3. Cure the Patients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1459EF-A10A-7947-96A7-D93E4FBDD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835" y="867573"/>
            <a:ext cx="9170894" cy="43441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When you have collected enough hints, it’s time to cure you patients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From the report page of a patient, click the Medicines icon (above the villager)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You can choose one medical herb and assign it to the patient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You find the correct treatment for each disease in the manual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After you choose a medicine for each patient, a confirmation button (green) will appear on the bottom-left corner of the screen. Click it to end the day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You will see the report with information about which patients are cured</a:t>
            </a:r>
          </a:p>
        </p:txBody>
      </p:sp>
    </p:spTree>
    <p:extLst>
      <p:ext uri="{BB962C8B-B14F-4D97-AF65-F5344CB8AC3E}">
        <p14:creationId xmlns:p14="http://schemas.microsoft.com/office/powerpoint/2010/main" val="2962807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C2337-CF6D-EF45-8A87-F84C15C83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 – TUTORIAL PAGE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8225-548D-CE4B-8C05-83EDA5F2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THE BUTTONS</a:t>
            </a:r>
          </a:p>
        </p:txBody>
      </p:sp>
    </p:spTree>
    <p:extLst>
      <p:ext uri="{BB962C8B-B14F-4D97-AF65-F5344CB8AC3E}">
        <p14:creationId xmlns:p14="http://schemas.microsoft.com/office/powerpoint/2010/main" val="1926433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BB7F69-EE67-324A-830A-408FD33AF6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2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b="7382"/>
          <a:stretch/>
        </p:blipFill>
        <p:spPr>
          <a:xfrm>
            <a:off x="0" y="0"/>
            <a:ext cx="11274426" cy="521176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EA26F1E-10E3-C84C-8787-D251C124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2" y="0"/>
            <a:ext cx="10515600" cy="867569"/>
          </a:xfrm>
        </p:spPr>
        <p:txBody>
          <a:bodyPr/>
          <a:lstStyle/>
          <a:p>
            <a:pPr algn="ctr"/>
            <a:r>
              <a:rPr lang="en-US" b="1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4. Experience and Days Progression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1459EF-A10A-7947-96A7-D93E4FBDD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1" y="867573"/>
            <a:ext cx="8839200" cy="43441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In order to proceed, you need to cure at least the target number of patients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If you fail, you will restart the day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If you succeed, you also collect experience based on which patient you saved. Each patient has a different experience value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Experience points make you advance to the next level and unlock new skills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You can use the skill points to improve the accuracy of your test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A test with higher accuracy makes fewer mistakes</a:t>
            </a:r>
          </a:p>
        </p:txBody>
      </p:sp>
    </p:spTree>
    <p:extLst>
      <p:ext uri="{BB962C8B-B14F-4D97-AF65-F5344CB8AC3E}">
        <p14:creationId xmlns:p14="http://schemas.microsoft.com/office/powerpoint/2010/main" val="20724247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8EE5A0-013B-A042-BEB1-75AAFAEAD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66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41368" y="-823119"/>
            <a:ext cx="605802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F2C6DD-4BE8-7D47-BEF6-9FC6FD8302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10278" y1="2444" x2="86944" y2="3195"/>
                        <a14:foregroundMark x1="92222" y1="2068" x2="90833" y2="11090"/>
                        <a14:foregroundMark x1="9722" y1="3195" x2="4444" y2="7519"/>
                        <a14:foregroundMark x1="13056" y1="7331" x2="83333" y2="6203"/>
                        <a14:foregroundMark x1="89444" y1="12218" x2="64444" y2="7331"/>
                        <a14:foregroundMark x1="88611" y1="29699" x2="91389" y2="30075"/>
                        <a14:foregroundMark x1="93889" y1="96053" x2="35556" y2="96429"/>
                        <a14:foregroundMark x1="8333" y1="98308" x2="31389" y2="97368"/>
                        <a14:foregroundMark x1="94167" y1="64286" x2="91389" y2="625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99388" y="-594519"/>
            <a:ext cx="2976562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83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3F66B2-5714-9747-8A6C-06AD835309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187"/>
          <a:stretch/>
        </p:blipFill>
        <p:spPr>
          <a:xfrm>
            <a:off x="-458788" y="-823119"/>
            <a:ext cx="4953000" cy="33004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031810-E397-EF40-A8DF-EBA2E62E7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4988" y="1447489"/>
            <a:ext cx="3548063" cy="45873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D3725F-E7B5-A140-85EB-1708F0114F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8241" y="-313240"/>
            <a:ext cx="3776663" cy="55810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24423D-9DB7-184E-B442-BFDAD0148D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1909" y="-823119"/>
            <a:ext cx="53485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3681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A7B36A-A225-5F47-BDE5-A394D17A2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37" y="-279400"/>
            <a:ext cx="7145170" cy="577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564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BB7F69-EE67-324A-830A-408FD33AF6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2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b="7382"/>
          <a:stretch/>
        </p:blipFill>
        <p:spPr>
          <a:xfrm>
            <a:off x="-458789" y="-823119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9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CAAB9-341C-0C40-9EA5-E1D0E62D3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VISIT THE PATIENTS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A24EB-10FA-0941-BC01-7BE370CB8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415" y="1002506"/>
            <a:ext cx="10878879" cy="4351338"/>
          </a:xfrm>
        </p:spPr>
        <p:txBody>
          <a:bodyPr/>
          <a:lstStyle/>
          <a:p>
            <a:r>
              <a:rPr lang="en-US" dirty="0"/>
              <a:t>Each day some patients seek your help</a:t>
            </a:r>
          </a:p>
          <a:p>
            <a:r>
              <a:rPr lang="en-US" dirty="0"/>
              <a:t>Sometimes their symptoms are visible, other times you cannot be sure</a:t>
            </a:r>
          </a:p>
          <a:p>
            <a:r>
              <a:rPr lang="en-US" dirty="0"/>
              <a:t>You can run tests (blue icons) to learn more about their symptoms</a:t>
            </a:r>
          </a:p>
          <a:p>
            <a:r>
              <a:rPr lang="en-US" dirty="0"/>
              <a:t>Click on a patient to read their report, then click on the test icons to update the report with the new results</a:t>
            </a:r>
          </a:p>
          <a:p>
            <a:r>
              <a:rPr lang="en-US" dirty="0"/>
              <a:t>Your tests are not perfect, you can improve them during the game</a:t>
            </a:r>
          </a:p>
          <a:p>
            <a:r>
              <a:rPr lang="en-US" dirty="0"/>
              <a:t>You have a limited number of tests available every day</a:t>
            </a:r>
          </a:p>
          <a:p>
            <a:r>
              <a:rPr lang="en-US" dirty="0"/>
              <a:t>Click on the red icon (home) to return to the main screen</a:t>
            </a:r>
          </a:p>
        </p:txBody>
      </p:sp>
    </p:spTree>
    <p:extLst>
      <p:ext uri="{BB962C8B-B14F-4D97-AF65-F5344CB8AC3E}">
        <p14:creationId xmlns:p14="http://schemas.microsoft.com/office/powerpoint/2010/main" val="1405614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BB720-F404-9C40-8A26-B2B716AA8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CONSULT THE MANUAL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E1C04-F45A-E843-A6E2-FC59DBA91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the manual (yellow icon) to see the list of known diseases</a:t>
            </a:r>
          </a:p>
          <a:p>
            <a:r>
              <a:rPr lang="en-US" dirty="0"/>
              <a:t>You unlock more diseases and symptoms during the game</a:t>
            </a:r>
          </a:p>
          <a:p>
            <a:r>
              <a:rPr lang="en-US" dirty="0"/>
              <a:t>Each disease has a typical pattern of symptoms. Some of them always appear in the sick patients, others never appear, and others might appear with different likelihood</a:t>
            </a:r>
          </a:p>
          <a:p>
            <a:r>
              <a:rPr lang="en-US" dirty="0"/>
              <a:t>Make sure you consult the manual to decide which tests are most useful for your diagnosis</a:t>
            </a:r>
          </a:p>
          <a:p>
            <a:r>
              <a:rPr lang="en-US" dirty="0"/>
              <a:t>The manual also contains the suggested treatment for each disease</a:t>
            </a:r>
          </a:p>
        </p:txBody>
      </p:sp>
    </p:spTree>
    <p:extLst>
      <p:ext uri="{BB962C8B-B14F-4D97-AF65-F5344CB8AC3E}">
        <p14:creationId xmlns:p14="http://schemas.microsoft.com/office/powerpoint/2010/main" val="39416699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A84D4-4BA0-8D42-A2B9-06F54430D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 THE PATIENTS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A9FC5-D3D9-9845-958C-C32EECE7F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run out of tests, it’s time to treat you patients</a:t>
            </a:r>
          </a:p>
          <a:p>
            <a:r>
              <a:rPr lang="en-US" dirty="0"/>
              <a:t>Click on a patient to open the report page</a:t>
            </a:r>
          </a:p>
          <a:p>
            <a:r>
              <a:rPr lang="en-US" dirty="0"/>
              <a:t>You cannot run tests anymore, but you can assign a treatment to each patient</a:t>
            </a:r>
          </a:p>
          <a:p>
            <a:r>
              <a:rPr lang="en-US" dirty="0"/>
              <a:t>Click on the right column to assign a medicinal herb</a:t>
            </a:r>
          </a:p>
          <a:p>
            <a:r>
              <a:rPr lang="en-US" dirty="0"/>
              <a:t>You find the correct treatment for each disease in the manual</a:t>
            </a:r>
          </a:p>
          <a:p>
            <a:r>
              <a:rPr lang="en-US" dirty="0"/>
              <a:t>After you choose a treatment for each patient, the day is over</a:t>
            </a:r>
          </a:p>
          <a:p>
            <a:r>
              <a:rPr lang="en-US" dirty="0"/>
              <a:t>You will see the report with information about which patients are healed</a:t>
            </a:r>
          </a:p>
        </p:txBody>
      </p:sp>
    </p:spTree>
    <p:extLst>
      <p:ext uri="{BB962C8B-B14F-4D97-AF65-F5344CB8AC3E}">
        <p14:creationId xmlns:p14="http://schemas.microsoft.com/office/powerpoint/2010/main" val="20800145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5226B-209E-3741-AD47-D47514A2B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EXPERIENCE AND DAYS PROGRESSION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8C6A6-0BD2-A94C-AFF3-E642DD6C7E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proceed to the next day, you need to save at least the target number of patients</a:t>
            </a:r>
          </a:p>
          <a:p>
            <a:r>
              <a:rPr lang="en-US" dirty="0"/>
              <a:t>If you fail, you will restart the day</a:t>
            </a:r>
          </a:p>
          <a:p>
            <a:r>
              <a:rPr lang="en-US" dirty="0"/>
              <a:t>If you succeed, you also collect experience based on which patient you saved. Each patient has a different experience value</a:t>
            </a:r>
          </a:p>
          <a:p>
            <a:r>
              <a:rPr lang="en-US" dirty="0"/>
              <a:t>Experience points make you advance to the next level and unlock new skills</a:t>
            </a:r>
          </a:p>
          <a:p>
            <a:r>
              <a:rPr lang="en-US" dirty="0"/>
              <a:t>You can use the skill points to improve the accuracy of your test</a:t>
            </a:r>
          </a:p>
          <a:p>
            <a:r>
              <a:rPr lang="en-US" dirty="0"/>
              <a:t>A test with higher accuracy makes fewer mistakes</a:t>
            </a:r>
          </a:p>
        </p:txBody>
      </p:sp>
    </p:spTree>
    <p:extLst>
      <p:ext uri="{BB962C8B-B14F-4D97-AF65-F5344CB8AC3E}">
        <p14:creationId xmlns:p14="http://schemas.microsoft.com/office/powerpoint/2010/main" val="2472478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C2337-CF6D-EF45-8A87-F84C15C83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 – TUTORIAL PAGE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8225-548D-CE4B-8C05-83EDA5F2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THE TESTS</a:t>
            </a:r>
          </a:p>
        </p:txBody>
      </p:sp>
    </p:spTree>
    <p:extLst>
      <p:ext uri="{BB962C8B-B14F-4D97-AF65-F5344CB8AC3E}">
        <p14:creationId xmlns:p14="http://schemas.microsoft.com/office/powerpoint/2010/main" val="2240339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C2337-CF6D-EF45-8A87-F84C15C83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 – TUTORIAL PAGE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8225-548D-CE4B-8C05-83EDA5F2A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THE MANUAL AND MEDICINES</a:t>
            </a:r>
          </a:p>
        </p:txBody>
      </p:sp>
    </p:spTree>
    <p:extLst>
      <p:ext uri="{BB962C8B-B14F-4D97-AF65-F5344CB8AC3E}">
        <p14:creationId xmlns:p14="http://schemas.microsoft.com/office/powerpoint/2010/main" val="533604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EBD9D1-CA89-684B-AB64-441960784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14" b="68522"/>
          <a:stretch/>
        </p:blipFill>
        <p:spPr>
          <a:xfrm>
            <a:off x="125506" y="2411506"/>
            <a:ext cx="1846729" cy="16405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746DAE8E-3A5F-1A47-B013-F33F2FD4FB2C}"/>
              </a:ext>
            </a:extLst>
          </p:cNvPr>
          <p:cNvSpPr/>
          <p:nvPr/>
        </p:nvSpPr>
        <p:spPr>
          <a:xfrm>
            <a:off x="2366682" y="143435"/>
            <a:ext cx="5952565" cy="1541930"/>
          </a:xfrm>
          <a:prstGeom prst="wedgeRoundRectCallout">
            <a:avLst>
              <a:gd name="adj1" fmla="val 62441"/>
              <a:gd name="adj2" fmla="val 34086"/>
              <a:gd name="adj3" fmla="val 16667"/>
            </a:avLst>
          </a:prstGeom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So… you are the “young doctor.”</a:t>
            </a:r>
          </a:p>
          <a:p>
            <a:pPr algn="ctr"/>
            <a:r>
              <a:rPr lang="en-US" dirty="0"/>
              <a:t>The village is small, and Bella told everyone about you</a:t>
            </a:r>
          </a:p>
          <a:p>
            <a:pPr algn="ctr"/>
            <a:r>
              <a:rPr lang="en-US" dirty="0"/>
              <a:t>(and also about the broccoli cookie, blah!)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 guess you can help me, I found not help in this book…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85CC3EBC-1C1E-A841-825A-3039E0015CCF}"/>
              </a:ext>
            </a:extLst>
          </p:cNvPr>
          <p:cNvSpPr/>
          <p:nvPr/>
        </p:nvSpPr>
        <p:spPr>
          <a:xfrm>
            <a:off x="2366682" y="3687223"/>
            <a:ext cx="5952565" cy="1409211"/>
          </a:xfrm>
          <a:prstGeom prst="wedgeRoundRectCallout">
            <a:avLst>
              <a:gd name="adj1" fmla="val 60935"/>
              <a:gd name="adj2" fmla="val 1828"/>
              <a:gd name="adj3" fmla="val 16667"/>
            </a:avLst>
          </a:prstGeom>
          <a:ln w="5715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Sorry to bother you, but I am also in need for help.</a:t>
            </a:r>
          </a:p>
          <a:p>
            <a:pPr algn="ctr"/>
            <a:r>
              <a:rPr lang="en-US" dirty="0"/>
              <a:t>Please, we really need you. Everyone in the village</a:t>
            </a:r>
          </a:p>
          <a:p>
            <a:pPr algn="ctr"/>
            <a:r>
              <a:rPr lang="en-US" dirty="0"/>
              <a:t>is happy to help each other, we will not forget this!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847BB8B-F6E5-9C48-ABA0-98E5E336BF6F}"/>
              </a:ext>
            </a:extLst>
          </p:cNvPr>
          <p:cNvSpPr/>
          <p:nvPr/>
        </p:nvSpPr>
        <p:spPr>
          <a:xfrm>
            <a:off x="2366682" y="2115670"/>
            <a:ext cx="5952565" cy="1178858"/>
          </a:xfrm>
          <a:prstGeom prst="wedgeRoundRectCallout">
            <a:avLst>
              <a:gd name="adj1" fmla="val -60601"/>
              <a:gd name="adj2" fmla="val 54678"/>
              <a:gd name="adj3" fmla="val 16667"/>
            </a:avLst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guess I am doomed! What a terrible vacation.</a:t>
            </a:r>
          </a:p>
          <a:p>
            <a:pPr algn="ctr"/>
            <a:r>
              <a:rPr lang="en-US" dirty="0"/>
              <a:t>I have only a few days left in the village, </a:t>
            </a:r>
          </a:p>
          <a:p>
            <a:pPr algn="ctr"/>
            <a:r>
              <a:rPr lang="en-US" dirty="0"/>
              <a:t>I wonder how desperate they are to ask help to me…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E38280-6EA4-6649-A812-514AA69A26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97" r="28623" b="75627"/>
          <a:stretch/>
        </p:blipFill>
        <p:spPr>
          <a:xfrm>
            <a:off x="9098456" y="560292"/>
            <a:ext cx="1567187" cy="1404730"/>
          </a:xfrm>
          <a:prstGeom prst="ellipse">
            <a:avLst/>
          </a:prstGeom>
          <a:ln w="63500" cap="rnd">
            <a:solidFill>
              <a:srgbClr val="C0000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F509F2-9A7E-904A-99BA-C6F985DCAB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73" r="20633" b="76091"/>
          <a:stretch/>
        </p:blipFill>
        <p:spPr>
          <a:xfrm>
            <a:off x="9142462" y="3687224"/>
            <a:ext cx="1479177" cy="1308846"/>
          </a:xfrm>
          <a:prstGeom prst="ellipse">
            <a:avLst/>
          </a:prstGeom>
          <a:ln w="63500" cap="rnd">
            <a:solidFill>
              <a:srgbClr val="7030A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678919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32880-770C-4546-8657-0ECB4B4B2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 – TUTORIAL PAGE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1815F-7668-E747-B72D-314C18E35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THAT YOU CAN GET EXPERIENCE AND USE IT TO IMPROVE SKILLS AND BE MORE ACCURATE</a:t>
            </a:r>
          </a:p>
          <a:p>
            <a:r>
              <a:rPr lang="en-US" dirty="0"/>
              <a:t>FROM NOW ON YOU HAVE FEWER TESTS AVAILABLE EACH DAY</a:t>
            </a:r>
          </a:p>
          <a:p>
            <a:r>
              <a:rPr lang="en-US" dirty="0"/>
              <a:t>CHOOSE CAREFULLY THE TEST TO USE</a:t>
            </a:r>
          </a:p>
        </p:txBody>
      </p:sp>
    </p:spTree>
    <p:extLst>
      <p:ext uri="{BB962C8B-B14F-4D97-AF65-F5344CB8AC3E}">
        <p14:creationId xmlns:p14="http://schemas.microsoft.com/office/powerpoint/2010/main" val="3029710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EBD9D1-CA89-684B-AB64-441960784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14" b="68522"/>
          <a:stretch/>
        </p:blipFill>
        <p:spPr>
          <a:xfrm>
            <a:off x="125506" y="2411506"/>
            <a:ext cx="1846729" cy="16405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746DAE8E-3A5F-1A47-B013-F33F2FD4FB2C}"/>
              </a:ext>
            </a:extLst>
          </p:cNvPr>
          <p:cNvSpPr/>
          <p:nvPr/>
        </p:nvSpPr>
        <p:spPr>
          <a:xfrm>
            <a:off x="2366682" y="143435"/>
            <a:ext cx="5952565" cy="1541930"/>
          </a:xfrm>
          <a:prstGeom prst="wedgeRoundRectCallout">
            <a:avLst>
              <a:gd name="adj1" fmla="val 62441"/>
              <a:gd name="adj2" fmla="val 34086"/>
              <a:gd name="adj3" fmla="val 16667"/>
            </a:avLst>
          </a:prstGeom>
          <a:ln w="5715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After you helped me the other day, I felt much better.</a:t>
            </a:r>
          </a:p>
          <a:p>
            <a:pPr algn="ctr"/>
            <a:r>
              <a:rPr lang="en-US" dirty="0"/>
              <a:t>Then I ate some burned cookies, and here I am again…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You should know me by now, finding the cure will be easy!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85CC3EBC-1C1E-A841-825A-3039E0015CCF}"/>
              </a:ext>
            </a:extLst>
          </p:cNvPr>
          <p:cNvSpPr/>
          <p:nvPr/>
        </p:nvSpPr>
        <p:spPr>
          <a:xfrm>
            <a:off x="2366682" y="3687223"/>
            <a:ext cx="5952565" cy="1409211"/>
          </a:xfrm>
          <a:prstGeom prst="wedgeRoundRectCallout">
            <a:avLst>
              <a:gd name="adj1" fmla="val 60935"/>
              <a:gd name="adj2" fmla="val 1828"/>
              <a:gd name="adj3" fmla="val 16667"/>
            </a:avLst>
          </a:prstGeom>
          <a:ln w="5715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It seems you have time to spare…</a:t>
            </a:r>
          </a:p>
          <a:p>
            <a:pPr algn="ctr"/>
            <a:r>
              <a:rPr lang="en-US" dirty="0"/>
              <a:t>In that case, better help me, doctor.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My case might be trickier, but the reward will be higher!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847BB8B-F6E5-9C48-ABA0-98E5E336BF6F}"/>
              </a:ext>
            </a:extLst>
          </p:cNvPr>
          <p:cNvSpPr/>
          <p:nvPr/>
        </p:nvSpPr>
        <p:spPr>
          <a:xfrm>
            <a:off x="2366682" y="2115670"/>
            <a:ext cx="5952565" cy="1178858"/>
          </a:xfrm>
          <a:prstGeom prst="wedgeRoundRectCallout">
            <a:avLst>
              <a:gd name="adj1" fmla="val -60601"/>
              <a:gd name="adj2" fmla="val 54678"/>
              <a:gd name="adj3" fmla="val 16667"/>
            </a:avLst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It could be something completely different from before!</a:t>
            </a:r>
          </a:p>
          <a:p>
            <a:pPr algn="ctr"/>
            <a:r>
              <a:rPr lang="en-US" dirty="0"/>
              <a:t>But yes, it is true it will take less time.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17D392-77F4-8E41-B870-3940ABA7C0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49" t="-52" r="28126" b="74939"/>
          <a:stretch/>
        </p:blipFill>
        <p:spPr>
          <a:xfrm flipH="1">
            <a:off x="9438299" y="3594847"/>
            <a:ext cx="1461249" cy="1308847"/>
          </a:xfrm>
          <a:prstGeom prst="ellipse">
            <a:avLst/>
          </a:prstGeom>
          <a:ln w="63500" cap="rnd">
            <a:solidFill>
              <a:srgbClr val="00B0F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BE3E2A-2047-2048-8F2E-BBE2C64B12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80" r="6837" b="71103"/>
          <a:stretch/>
        </p:blipFill>
        <p:spPr>
          <a:xfrm>
            <a:off x="9241077" y="515469"/>
            <a:ext cx="1658471" cy="1506071"/>
          </a:xfrm>
          <a:prstGeom prst="ellipse">
            <a:avLst/>
          </a:prstGeom>
          <a:ln w="63500" cap="rnd">
            <a:solidFill>
              <a:schemeClr val="accent6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181968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AEC25-B84F-9941-A9AF-DF8C6E1EA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3 – TUTORIAL PAGE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46132-1CA2-B14C-AD5F-BEAC5A1C5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THAT RECURRENT PATIENTS ARE EASIER TO CURE (SOME SYMPTOMS ARE ALREADY REVEALED) BUT GIVE LESS EXPERIENCE</a:t>
            </a:r>
          </a:p>
        </p:txBody>
      </p:sp>
    </p:spTree>
    <p:extLst>
      <p:ext uri="{BB962C8B-B14F-4D97-AF65-F5344CB8AC3E}">
        <p14:creationId xmlns:p14="http://schemas.microsoft.com/office/powerpoint/2010/main" val="581849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EBD9D1-CA89-684B-AB64-441960784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14" b="68522"/>
          <a:stretch/>
        </p:blipFill>
        <p:spPr>
          <a:xfrm>
            <a:off x="125506" y="2411506"/>
            <a:ext cx="1846729" cy="16405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746DAE8E-3A5F-1A47-B013-F33F2FD4FB2C}"/>
              </a:ext>
            </a:extLst>
          </p:cNvPr>
          <p:cNvSpPr/>
          <p:nvPr/>
        </p:nvSpPr>
        <p:spPr>
          <a:xfrm>
            <a:off x="2366682" y="143435"/>
            <a:ext cx="5952565" cy="1541930"/>
          </a:xfrm>
          <a:prstGeom prst="wedgeRoundRectCallout">
            <a:avLst>
              <a:gd name="adj1" fmla="val 62441"/>
              <a:gd name="adj2" fmla="val 34086"/>
              <a:gd name="adj3" fmla="val 16667"/>
            </a:avLst>
          </a:prstGeom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 are something! I heard that people are travelling </a:t>
            </a:r>
          </a:p>
          <a:p>
            <a:pPr algn="ctr"/>
            <a:r>
              <a:rPr lang="en-US" dirty="0"/>
              <a:t>from other villages to get your help…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But what is this terrible noise I hear from the forest?</a:t>
            </a:r>
          </a:p>
          <a:p>
            <a:pPr algn="ctr"/>
            <a:r>
              <a:rPr lang="en-US" dirty="0"/>
              <a:t>I cannot read!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85CC3EBC-1C1E-A841-825A-3039E0015CCF}"/>
              </a:ext>
            </a:extLst>
          </p:cNvPr>
          <p:cNvSpPr/>
          <p:nvPr/>
        </p:nvSpPr>
        <p:spPr>
          <a:xfrm>
            <a:off x="2366682" y="3687223"/>
            <a:ext cx="5952565" cy="1409211"/>
          </a:xfrm>
          <a:prstGeom prst="wedgeRoundRectCallout">
            <a:avLst>
              <a:gd name="adj1" fmla="val 60935"/>
              <a:gd name="adj2" fmla="val 1828"/>
              <a:gd name="adj3" fmla="val 16667"/>
            </a:avLst>
          </a:prstGeom>
          <a:ln w="5715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It is me, Bob!</a:t>
            </a:r>
          </a:p>
          <a:p>
            <a:pPr algn="ctr"/>
            <a:r>
              <a:rPr lang="en-US" dirty="0"/>
              <a:t>I usually travel to spread my music with the world,</a:t>
            </a:r>
          </a:p>
          <a:p>
            <a:pPr algn="ctr"/>
            <a:r>
              <a:rPr lang="en-US" dirty="0"/>
              <a:t>but today I am here only to beg for your help.</a:t>
            </a:r>
          </a:p>
          <a:p>
            <a:pPr algn="ctr"/>
            <a:r>
              <a:rPr lang="en-US" dirty="0"/>
              <a:t>I will convince you… by playing an original piece!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E847BB8B-F6E5-9C48-ABA0-98E5E336BF6F}"/>
              </a:ext>
            </a:extLst>
          </p:cNvPr>
          <p:cNvSpPr/>
          <p:nvPr/>
        </p:nvSpPr>
        <p:spPr>
          <a:xfrm>
            <a:off x="2366682" y="2115670"/>
            <a:ext cx="5952565" cy="1178858"/>
          </a:xfrm>
          <a:prstGeom prst="wedgeRoundRectCallout">
            <a:avLst>
              <a:gd name="adj1" fmla="val -60601"/>
              <a:gd name="adj2" fmla="val 54678"/>
              <a:gd name="adj3" fmla="val 16667"/>
            </a:avLst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Good grief, even MORE patients???</a:t>
            </a:r>
          </a:p>
          <a:p>
            <a:pPr algn="ctr"/>
            <a:r>
              <a:rPr lang="en-US" dirty="0"/>
              <a:t>This sound is terrifying, what kind of animal is in pain?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9E92ED-282C-2E48-8E82-86523360B3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70" t="4644" r="17245" b="67834"/>
          <a:stretch/>
        </p:blipFill>
        <p:spPr>
          <a:xfrm>
            <a:off x="9302191" y="3550023"/>
            <a:ext cx="1401726" cy="1308847"/>
          </a:xfrm>
          <a:prstGeom prst="ellipse">
            <a:avLst/>
          </a:prstGeom>
          <a:ln w="63500" cap="rnd">
            <a:solidFill>
              <a:srgbClr val="FFFF0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155408-3CA5-A84E-A4B9-BEE61E69B1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97" r="28623" b="75627"/>
          <a:stretch/>
        </p:blipFill>
        <p:spPr>
          <a:xfrm>
            <a:off x="9554838" y="457201"/>
            <a:ext cx="1567187" cy="1404730"/>
          </a:xfrm>
          <a:prstGeom prst="ellipse">
            <a:avLst/>
          </a:prstGeom>
          <a:ln w="63500" cap="rnd">
            <a:solidFill>
              <a:srgbClr val="C00000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784147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</TotalTime>
  <Words>1499</Words>
  <Application>Microsoft Macintosh PowerPoint</Application>
  <PresentationFormat>Custom</PresentationFormat>
  <Paragraphs>140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Apple Chancery</vt:lpstr>
      <vt:lpstr>Arial</vt:lpstr>
      <vt:lpstr>Calibri</vt:lpstr>
      <vt:lpstr>Calibri Light</vt:lpstr>
      <vt:lpstr>Office Theme</vt:lpstr>
      <vt:lpstr>PowerPoint Presentation</vt:lpstr>
      <vt:lpstr>DAY 1 – TUTORIAL PAGE 1</vt:lpstr>
      <vt:lpstr>DAY 1 – TUTORIAL PAGE 2</vt:lpstr>
      <vt:lpstr>DAY 1 – TUTORIAL PAGE 3</vt:lpstr>
      <vt:lpstr>PowerPoint Presentation</vt:lpstr>
      <vt:lpstr>DAY 2 – TUTORIAL PAGE 1</vt:lpstr>
      <vt:lpstr>PowerPoint Presentation</vt:lpstr>
      <vt:lpstr>DAY 3 – TUTORIAL PAGE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Visit the Patients</vt:lpstr>
      <vt:lpstr>2. Consult the Manual</vt:lpstr>
      <vt:lpstr>3. Cure the Patients</vt:lpstr>
      <vt:lpstr>4. Experience and Days Progression</vt:lpstr>
      <vt:lpstr>PowerPoint Presentation</vt:lpstr>
      <vt:lpstr>PowerPoint Presentation</vt:lpstr>
      <vt:lpstr>PowerPoint Presentation</vt:lpstr>
      <vt:lpstr>PowerPoint Presentation</vt:lpstr>
      <vt:lpstr>VISIT THE PATIENTS</vt:lpstr>
      <vt:lpstr>CONSULT THE MANUAL</vt:lpstr>
      <vt:lpstr>TREAT THE PATIENTS</vt:lpstr>
      <vt:lpstr>EXPERIENCE AND DAYS PROGRESSION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VISIT THE PATIENTS</dc:title>
  <dc:creator>Silvio Ravaioli</dc:creator>
  <cp:lastModifiedBy>Silvio Ravaioli</cp:lastModifiedBy>
  <cp:revision>12</cp:revision>
  <dcterms:created xsi:type="dcterms:W3CDTF">2020-12-10T03:38:22Z</dcterms:created>
  <dcterms:modified xsi:type="dcterms:W3CDTF">2020-12-29T05:48:20Z</dcterms:modified>
</cp:coreProperties>
</file>

<file path=docProps/thumbnail.jpeg>
</file>